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m.wikipedia.org/wiki/Espa%C3%B1a" TargetMode="External"/><Relationship Id="rId2" Type="http://schemas.openxmlformats.org/officeDocument/2006/relationships/hyperlink" Target="https://es.m.wikipedia.org/wiki/Novel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.m.wikipedia.org/wiki/1554" TargetMode="External"/><Relationship Id="rId5" Type="http://schemas.openxmlformats.org/officeDocument/2006/relationships/hyperlink" Target="https://es.m.wikipedia.org/wiki/Novela_epistolar" TargetMode="External"/><Relationship Id="rId4" Type="http://schemas.openxmlformats.org/officeDocument/2006/relationships/hyperlink" Target="https://es.m.wikipedia.org/wiki/Narrador#Primera_person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s.m.wikipedia.org/wiki/Siglo_XVI" TargetMode="External"/><Relationship Id="rId7" Type="http://schemas.openxmlformats.org/officeDocument/2006/relationships/hyperlink" Target="https://es.m.wikipedia.org/wiki/Pesimismo" TargetMode="External"/><Relationship Id="rId2" Type="http://schemas.openxmlformats.org/officeDocument/2006/relationships/hyperlink" Target="https://es.m.wikipedia.org/wiki/Autobiograf%C3%AD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.m.wikipedia.org/wiki/Moral" TargetMode="External"/><Relationship Id="rId5" Type="http://schemas.openxmlformats.org/officeDocument/2006/relationships/hyperlink" Target="https://es.m.wikipedia.org/wiki/Realismo_art%C3%ADstico" TargetMode="External"/><Relationship Id="rId4" Type="http://schemas.openxmlformats.org/officeDocument/2006/relationships/hyperlink" Target="https://es.m.wikipedia.org/wiki/Novela_picaresca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s.m.wikipedia.org/wiki/Inquisici%C3%B3n_espa%C3%B1ola" TargetMode="External"/><Relationship Id="rId2" Type="http://schemas.openxmlformats.org/officeDocument/2006/relationships/hyperlink" Target="https://es.m.wikipedia.org/wiki/Erasmismo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s://es.m.wikipedia.org/wiki/Siglo_XIX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613029"/>
            <a:ext cx="8915399" cy="2827836"/>
          </a:xfrm>
        </p:spPr>
        <p:txBody>
          <a:bodyPr/>
          <a:lstStyle/>
          <a:p>
            <a:r>
              <a:rPr lang="es-ES"/>
              <a:t>Patrimonio de la humanidad;Salamanca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/>
              <a:t>Trabajo realizado:Virginia Ferreira Rodríguez</a:t>
            </a:r>
          </a:p>
          <a:p>
            <a:r>
              <a:rPr lang="es-ES"/>
              <a:t>Colegio:Misioneras de la Providencia</a:t>
            </a:r>
          </a:p>
          <a:p>
            <a:r>
              <a:rPr lang="es-ES"/>
              <a:t>Curso:6° educación primaria</a:t>
            </a:r>
          </a:p>
        </p:txBody>
      </p:sp>
    </p:spTree>
    <p:extLst>
      <p:ext uri="{BB962C8B-B14F-4D97-AF65-F5344CB8AC3E}">
        <p14:creationId xmlns:p14="http://schemas.microsoft.com/office/powerpoint/2010/main" val="1609203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91102" y="624110"/>
            <a:ext cx="5583039" cy="377825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725376" y="5282997"/>
            <a:ext cx="610061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1">
                <a:solidFill>
                  <a:srgbClr val="222222"/>
                </a:solidFill>
                <a:effectLst/>
                <a:latin typeface="Roboto-Regular"/>
              </a:rPr>
              <a:t>La Catedral de Santa María, conocida como Catedral Vieja, es una de las dos catedrales que hay en Salamanca</a:t>
            </a:r>
            <a:endParaRPr lang="es-ES" i="1"/>
          </a:p>
        </p:txBody>
      </p:sp>
    </p:spTree>
    <p:extLst>
      <p:ext uri="{BB962C8B-B14F-4D97-AF65-F5344CB8AC3E}">
        <p14:creationId xmlns:p14="http://schemas.microsoft.com/office/powerpoint/2010/main" val="1271494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/>
              <a:t>Historia</a:t>
            </a:r>
            <a:r>
              <a:rPr lang="es-ES"/>
              <a:t> </a:t>
            </a:r>
            <a:r>
              <a:rPr lang="es-ES" b="1"/>
              <a:t>del</a:t>
            </a:r>
            <a:r>
              <a:rPr lang="es-ES"/>
              <a:t> </a:t>
            </a:r>
            <a:r>
              <a:rPr lang="es-ES" b="1"/>
              <a:t>lazarillo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b="1">
                <a:solidFill>
                  <a:srgbClr val="222222"/>
                </a:solidFill>
                <a:effectLst/>
              </a:rPr>
              <a:t>La vida de Lazarillo de Tormes y de sus fortunas y adversidades</a:t>
            </a:r>
            <a:r>
              <a:rPr lang="es-ES" sz="2400" b="0">
                <a:solidFill>
                  <a:srgbClr val="222222"/>
                </a:solidFill>
                <a:effectLst/>
              </a:rPr>
              <a:t> (más conocida como </a:t>
            </a:r>
            <a:r>
              <a:rPr lang="es-ES" sz="2400" b="1">
                <a:solidFill>
                  <a:srgbClr val="222222"/>
                </a:solidFill>
                <a:effectLst/>
              </a:rPr>
              <a:t>Lazarillo de Tormes</a:t>
            </a:r>
            <a:r>
              <a:rPr lang="es-ES" sz="2400" b="0">
                <a:solidFill>
                  <a:srgbClr val="222222"/>
                </a:solidFill>
                <a:effectLst/>
              </a:rPr>
              <a:t>) es una </a:t>
            </a:r>
            <a:r>
              <a:rPr lang="es-ES" sz="2400" b="0" u="none" strike="noStrike">
                <a:solidFill>
                  <a:srgbClr val="5A3696"/>
                </a:solidFill>
                <a:effectLst/>
                <a:hlinkClick r:id="rId2" tooltip="Novela"/>
              </a:rPr>
              <a:t>novela</a:t>
            </a:r>
            <a:r>
              <a:rPr lang="es-ES" sz="2400" b="0">
                <a:solidFill>
                  <a:srgbClr val="222222"/>
                </a:solidFill>
                <a:effectLst/>
              </a:rPr>
              <a:t> </a:t>
            </a:r>
            <a:r>
              <a:rPr lang="es-ES" sz="2400" b="0" u="none" strike="noStrike">
                <a:solidFill>
                  <a:srgbClr val="5A3696"/>
                </a:solidFill>
                <a:effectLst/>
                <a:hlinkClick r:id="rId3" tooltip="España"/>
              </a:rPr>
              <a:t>española</a:t>
            </a:r>
            <a:r>
              <a:rPr lang="es-ES" sz="2400" b="0">
                <a:solidFill>
                  <a:srgbClr val="222222"/>
                </a:solidFill>
                <a:effectLst/>
              </a:rPr>
              <a:t> anónima, escrita en </a:t>
            </a:r>
            <a:r>
              <a:rPr lang="es-ES" sz="2400" b="0" u="none" strike="noStrike">
                <a:solidFill>
                  <a:srgbClr val="5A3696"/>
                </a:solidFill>
                <a:effectLst/>
                <a:hlinkClick r:id="rId4" tooltip="Narrador"/>
              </a:rPr>
              <a:t>primera persona</a:t>
            </a:r>
            <a:r>
              <a:rPr lang="es-ES" sz="2400" b="0">
                <a:solidFill>
                  <a:srgbClr val="222222"/>
                </a:solidFill>
                <a:effectLst/>
              </a:rPr>
              <a:t> y en </a:t>
            </a:r>
            <a:r>
              <a:rPr lang="es-ES" sz="2400" b="0" u="none" strike="noStrike">
                <a:solidFill>
                  <a:srgbClr val="5A3696"/>
                </a:solidFill>
                <a:effectLst/>
                <a:hlinkClick r:id="rId5" tooltip="Novela epistolar"/>
              </a:rPr>
              <a:t>estilo epistolar</a:t>
            </a:r>
            <a:r>
              <a:rPr lang="es-ES" sz="2400" b="0">
                <a:solidFill>
                  <a:srgbClr val="222222"/>
                </a:solidFill>
                <a:effectLst/>
              </a:rPr>
              <a:t> (como una sola y larga carta), cuyas ediciones conocidas más antiguas datan de </a:t>
            </a:r>
            <a:r>
              <a:rPr lang="es-ES" sz="2400" b="0" u="none" strike="noStrike">
                <a:solidFill>
                  <a:srgbClr val="5A3696"/>
                </a:solidFill>
                <a:effectLst/>
                <a:hlinkClick r:id="rId6" tooltip="1554"/>
              </a:rPr>
              <a:t>1554</a:t>
            </a:r>
            <a:r>
              <a:rPr lang="es-ES" sz="2400" b="0">
                <a:solidFill>
                  <a:srgbClr val="222222"/>
                </a:solidFill>
                <a:effectLst/>
              </a:rPr>
              <a:t>. </a:t>
            </a:r>
            <a:endParaRPr lang="es-ES" sz="2400"/>
          </a:p>
        </p:txBody>
      </p:sp>
    </p:spTree>
    <p:extLst>
      <p:ext uri="{BB962C8B-B14F-4D97-AF65-F5344CB8AC3E}">
        <p14:creationId xmlns:p14="http://schemas.microsoft.com/office/powerpoint/2010/main" val="3301730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b="0" i="1">
                <a:solidFill>
                  <a:srgbClr val="222222"/>
                </a:solidFill>
                <a:effectLst/>
              </a:rPr>
              <a:t> En ella se cuenta de forma </a:t>
            </a:r>
            <a:r>
              <a:rPr lang="es-ES" sz="2400" b="0" i="1" u="none" strike="noStrike">
                <a:solidFill>
                  <a:srgbClr val="5A3696"/>
                </a:solidFill>
                <a:effectLst/>
                <a:hlinkClick r:id="rId2" tooltip="Autobiografía"/>
              </a:rPr>
              <a:t>autobiográfica</a:t>
            </a:r>
            <a:r>
              <a:rPr lang="es-ES" sz="2400" b="0" i="1">
                <a:solidFill>
                  <a:srgbClr val="222222"/>
                </a:solidFill>
                <a:effectLst/>
              </a:rPr>
              <a:t> la vida de un niño, Lázaro de Tormes, en el </a:t>
            </a:r>
            <a:r>
              <a:rPr lang="es-ES" sz="2400" b="0" i="1" u="none" strike="noStrike">
                <a:solidFill>
                  <a:srgbClr val="5A3696"/>
                </a:solidFill>
                <a:effectLst/>
                <a:hlinkClick r:id="rId3" tooltip="Siglo XVI"/>
              </a:rPr>
              <a:t>siglo </a:t>
            </a:r>
            <a:r>
              <a:rPr lang="es-ES" sz="2400" b="0" i="1" u="none" strike="noStrike" cap="small">
                <a:solidFill>
                  <a:srgbClr val="5A3696"/>
                </a:solidFill>
                <a:effectLst/>
                <a:hlinkClick r:id="rId3" tooltip="Siglo XVI"/>
              </a:rPr>
              <a:t>xvi</a:t>
            </a:r>
            <a:r>
              <a:rPr lang="es-ES" sz="2400" b="0" i="1">
                <a:solidFill>
                  <a:srgbClr val="222222"/>
                </a:solidFill>
                <a:effectLst/>
              </a:rPr>
              <a:t>, desde su nacimiento y mísera infancia hasta su matrimonio, ya en la edad adulta. Es considerada precursora de la </a:t>
            </a:r>
            <a:r>
              <a:rPr lang="es-ES" sz="2400" b="0" i="1" u="none" strike="noStrike">
                <a:solidFill>
                  <a:srgbClr val="5A3696"/>
                </a:solidFill>
                <a:effectLst/>
                <a:hlinkClick r:id="rId4" tooltip="Novela picaresca"/>
              </a:rPr>
              <a:t>novela picaresca</a:t>
            </a:r>
            <a:r>
              <a:rPr lang="es-ES" sz="2400" b="0" i="1">
                <a:solidFill>
                  <a:srgbClr val="222222"/>
                </a:solidFill>
                <a:effectLst/>
              </a:rPr>
              <a:t> por elementos como el </a:t>
            </a:r>
            <a:r>
              <a:rPr lang="es-ES" sz="2400" b="0" i="1" u="none" strike="noStrike">
                <a:solidFill>
                  <a:srgbClr val="5A3696"/>
                </a:solidFill>
                <a:effectLst/>
                <a:hlinkClick r:id="rId5" tooltip="Realismo artístico"/>
              </a:rPr>
              <a:t>realismo</a:t>
            </a:r>
            <a:r>
              <a:rPr lang="es-ES" sz="2400" b="0" i="1">
                <a:solidFill>
                  <a:srgbClr val="222222"/>
                </a:solidFill>
                <a:effectLst/>
              </a:rPr>
              <a:t>, la narración en primera persona, la estructura itinerante, el servicio a varios amos y la ideología </a:t>
            </a:r>
            <a:r>
              <a:rPr lang="es-ES" sz="2400" b="0" i="1" u="none" strike="noStrike">
                <a:solidFill>
                  <a:srgbClr val="5A3696"/>
                </a:solidFill>
                <a:effectLst/>
                <a:hlinkClick r:id="rId6" tooltip="Moral"/>
              </a:rPr>
              <a:t>moralizante</a:t>
            </a:r>
            <a:r>
              <a:rPr lang="es-ES" sz="2400" b="0" i="1">
                <a:solidFill>
                  <a:srgbClr val="222222"/>
                </a:solidFill>
                <a:effectLst/>
              </a:rPr>
              <a:t> y </a:t>
            </a:r>
            <a:r>
              <a:rPr lang="es-ES" sz="2400" b="0" i="1" u="none" strike="noStrike">
                <a:solidFill>
                  <a:srgbClr val="5A3696"/>
                </a:solidFill>
                <a:effectLst/>
                <a:hlinkClick r:id="rId7" tooltip="Pesimismo"/>
              </a:rPr>
              <a:t>pesimista</a:t>
            </a:r>
            <a:r>
              <a:rPr lang="es-ES" sz="2400" b="0" i="1">
                <a:solidFill>
                  <a:srgbClr val="222222"/>
                </a:solidFill>
                <a:effectLst/>
              </a:rPr>
              <a:t>.</a:t>
            </a:r>
            <a:endParaRPr lang="es-ES" sz="2400" i="1"/>
          </a:p>
        </p:txBody>
      </p:sp>
    </p:spTree>
    <p:extLst>
      <p:ext uri="{BB962C8B-B14F-4D97-AF65-F5344CB8AC3E}">
        <p14:creationId xmlns:p14="http://schemas.microsoft.com/office/powerpoint/2010/main" val="2911497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b="0">
                <a:solidFill>
                  <a:srgbClr val="222222"/>
                </a:solidFill>
                <a:effectLst/>
              </a:rPr>
              <a:t>Lazarillo de Tormes es un esbozo irónico y despiadado de la sociedad del momento, de la que se muestran sus vicios y actitudes hipócritas, sobre todo las de los clérigos y religiosos. Hay diferentes hipótesis sobre su autoría. </a:t>
            </a:r>
            <a:endParaRPr lang="es-ES" sz="2400"/>
          </a:p>
        </p:txBody>
      </p:sp>
    </p:spTree>
    <p:extLst>
      <p:ext uri="{BB962C8B-B14F-4D97-AF65-F5344CB8AC3E}">
        <p14:creationId xmlns:p14="http://schemas.microsoft.com/office/powerpoint/2010/main" val="2739020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b="0" i="1">
                <a:solidFill>
                  <a:srgbClr val="222222"/>
                </a:solidFill>
                <a:effectLst/>
              </a:rPr>
              <a:t>Probablemente el autor fue simpatizante de las ideas </a:t>
            </a:r>
            <a:r>
              <a:rPr lang="es-ES" sz="2400" b="0" i="1" u="none" strike="noStrike">
                <a:solidFill>
                  <a:srgbClr val="5A3696"/>
                </a:solidFill>
                <a:effectLst/>
                <a:hlinkClick r:id="rId2" tooltip="Erasmismo"/>
              </a:rPr>
              <a:t>erasmistas</a:t>
            </a:r>
            <a:r>
              <a:rPr lang="es-ES" sz="2400" b="0" i="1">
                <a:solidFill>
                  <a:srgbClr val="222222"/>
                </a:solidFill>
                <a:effectLst/>
              </a:rPr>
              <a:t>. Esto motivó que la </a:t>
            </a:r>
            <a:r>
              <a:rPr lang="es-ES" sz="2400" b="0" i="1" u="none" strike="noStrike">
                <a:solidFill>
                  <a:srgbClr val="5A3696"/>
                </a:solidFill>
                <a:effectLst/>
                <a:hlinkClick r:id="rId3" tooltip="Inquisición española"/>
              </a:rPr>
              <a:t>Inquisición</a:t>
            </a:r>
            <a:r>
              <a:rPr lang="es-ES" sz="2400" b="0" i="1">
                <a:solidFill>
                  <a:srgbClr val="222222"/>
                </a:solidFill>
                <a:effectLst/>
              </a:rPr>
              <a:t> la prohibiera y que, más tarde, permitiera su publicación, una vez expurgada. La obra no volvió a ser publicada íntegramente hasta el </a:t>
            </a:r>
            <a:r>
              <a:rPr lang="es-ES" sz="2400" b="0" i="1" u="none" strike="noStrike">
                <a:solidFill>
                  <a:srgbClr val="5A3696"/>
                </a:solidFill>
                <a:effectLst/>
                <a:hlinkClick r:id="rId4" tooltip="Siglo XIX"/>
              </a:rPr>
              <a:t>siglo </a:t>
            </a:r>
            <a:r>
              <a:rPr lang="es-ES" sz="2400" b="0" i="1" u="none" strike="noStrike" cap="small">
                <a:solidFill>
                  <a:srgbClr val="5A3696"/>
                </a:solidFill>
                <a:effectLst/>
                <a:hlinkClick r:id="rId4" tooltip="Siglo XIX"/>
              </a:rPr>
              <a:t>xix</a:t>
            </a:r>
            <a:r>
              <a:rPr lang="es-ES" sz="2400" b="0" i="1">
                <a:solidFill>
                  <a:srgbClr val="222222"/>
                </a:solidFill>
                <a:effectLst/>
              </a:rPr>
              <a:t>.</a:t>
            </a:r>
            <a:endParaRPr lang="es-ES" sz="2400" i="1"/>
          </a:p>
        </p:txBody>
      </p:sp>
      <p:pic>
        <p:nvPicPr>
          <p:cNvPr id="4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9073" y="4022411"/>
            <a:ext cx="6094385" cy="3455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796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/>
              <a:t>Despedida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/>
              <a:t>Ha sido un placer desarrollar este trabajo, para que os haya podido ayudar a conocer </a:t>
            </a:r>
            <a:r>
              <a:rPr lang="es-ES" sz="3200" i="1"/>
              <a:t>algunos</a:t>
            </a:r>
            <a:r>
              <a:rPr lang="es-ES" sz="3200"/>
              <a:t> rincones de mi ciudad</a:t>
            </a:r>
          </a:p>
        </p:txBody>
      </p:sp>
    </p:spTree>
    <p:extLst>
      <p:ext uri="{BB962C8B-B14F-4D97-AF65-F5344CB8AC3E}">
        <p14:creationId xmlns:p14="http://schemas.microsoft.com/office/powerpoint/2010/main" val="33915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305599"/>
            <a:ext cx="8911687" cy="1828001"/>
          </a:xfrm>
        </p:spPr>
        <p:txBody>
          <a:bodyPr>
            <a:normAutofit/>
          </a:bodyPr>
          <a:lstStyle/>
          <a:p>
            <a:r>
              <a:rPr lang="es-ES" sz="3200">
                <a:latin typeface="Arial Black" panose="020B0604020202020204" pitchFamily="34" charset="0"/>
                <a:cs typeface="Arial Black" panose="020B0604020202020204" pitchFamily="34" charset="0"/>
              </a:rPr>
              <a:t>Historia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i="1">
                <a:solidFill>
                  <a:srgbClr val="000000"/>
                </a:solidFill>
                <a:effectLst/>
              </a:rPr>
              <a:t>Salamanca ha sido a lo largo de su historia un centro de conocimiento de trascendencia y proyección universal. Un conocimiento que se fraguó en sus interiores pero que también tomó cuerpo en lo exterior, desde la literatura a la arquitectura con tendencias artísticas como el románico, gótico, plateresco y barroco.</a:t>
            </a:r>
            <a:endParaRPr lang="es-ES" sz="2400" i="1"/>
          </a:p>
        </p:txBody>
      </p:sp>
    </p:spTree>
    <p:extLst>
      <p:ext uri="{BB962C8B-B14F-4D97-AF65-F5344CB8AC3E}">
        <p14:creationId xmlns:p14="http://schemas.microsoft.com/office/powerpoint/2010/main" val="3202687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400" i="1">
                <a:solidFill>
                  <a:srgbClr val="000000"/>
                </a:solidFill>
                <a:effectLst/>
                <a:latin typeface="Droid Sans"/>
              </a:rPr>
              <a:t>Ser considerada la ciudad renacentista española por excelencia, la convierte en única, tanto en la estética arquitectónica y urbana de la ciudad que ha llegado hasta nuestros días, como por la especial relevancia que el pensamiento humanista y el anhelo del saber propios de este periodo dieron a la ciudad. Así, Salamanca, con sus palacios, conventos, casonas y plazas y con sus protagonistas, como fray Luis de León o Francisco de Vitoria, pone de relieve una época de especial impulso en la ciudad. Sin embargo, sería injusto limitar la vida de la ciudad a esos momentos gloriosos porque las ciudades no se construyen sólo de tiempos prósperos. </a:t>
            </a:r>
            <a:endParaRPr lang="es-ES" sz="2400" i="1"/>
          </a:p>
        </p:txBody>
      </p:sp>
    </p:spTree>
    <p:extLst>
      <p:ext uri="{BB962C8B-B14F-4D97-AF65-F5344CB8AC3E}">
        <p14:creationId xmlns:p14="http://schemas.microsoft.com/office/powerpoint/2010/main" val="709361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b="0" i="1">
                <a:solidFill>
                  <a:srgbClr val="000000"/>
                </a:solidFill>
                <a:effectLst/>
                <a:latin typeface="Droid Sans"/>
              </a:rPr>
              <a:t>Salamanca como espacio del conocimiento y del saber, ha latido con diferente intensidad a lo largo de la historia; sin duda, la búsqueda de ese saber constituye razón de ser pasada, pero también presente, en su inquietud con la cultura, con su dinámica Universidad y su reciente capitalidad cultural.</a:t>
            </a:r>
            <a:endParaRPr lang="es-ES" sz="2400" i="1"/>
          </a:p>
        </p:txBody>
      </p:sp>
    </p:spTree>
    <p:extLst>
      <p:ext uri="{BB962C8B-B14F-4D97-AF65-F5344CB8AC3E}">
        <p14:creationId xmlns:p14="http://schemas.microsoft.com/office/powerpoint/2010/main" val="3333696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>
                <a:solidFill>
                  <a:srgbClr val="000000"/>
                </a:solidFill>
                <a:latin typeface="Droid Sans"/>
              </a:rPr>
              <a:t>A</a:t>
            </a:r>
            <a:r>
              <a:rPr lang="es-ES" sz="2400" b="0" i="0">
                <a:solidFill>
                  <a:srgbClr val="000000"/>
                </a:solidFill>
                <a:effectLst/>
                <a:latin typeface="Droid Sans"/>
              </a:rPr>
              <a:t> riqueza de su patrimonio histórico artístico, el color de su piedra de Villamayor y su condición de </a:t>
            </a:r>
            <a:r>
              <a:rPr lang="es-ES" sz="2400" b="0" i="1">
                <a:solidFill>
                  <a:srgbClr val="000000"/>
                </a:solidFill>
                <a:effectLst/>
                <a:latin typeface="Droid Sans"/>
              </a:rPr>
              <a:t>ciudad viva</a:t>
            </a:r>
            <a:r>
              <a:rPr lang="es-ES" sz="2400" b="0" i="0">
                <a:solidFill>
                  <a:srgbClr val="000000"/>
                </a:solidFill>
                <a:effectLst/>
                <a:latin typeface="Droid Sans"/>
              </a:rPr>
              <a:t>, propiciaron que en 1988 fuera nombrada Ciudad Patrimonio de la Humanidad por la UNESCO y en 2002 Capital Europea de la Cultura. Gran parte de la vida de la ciudad gira en torno a la Universidad, sus estudiantes y curiosidades que le dan un aire cosmopolita y contemporáneo. Ese ambiente viene marcado por los extranjeros llegados de distintas partes del mundo para estudiar español, la relación de la ciudad con América y el latir vivo y continuo de la ciudad.</a:t>
            </a:r>
            <a:endParaRPr lang="es-ES" sz="2400"/>
          </a:p>
        </p:txBody>
      </p:sp>
    </p:spTree>
    <p:extLst>
      <p:ext uri="{BB962C8B-B14F-4D97-AF65-F5344CB8AC3E}">
        <p14:creationId xmlns:p14="http://schemas.microsoft.com/office/powerpoint/2010/main" val="2386093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/>
              <a:t>Monumentos</a:t>
            </a:r>
          </a:p>
        </p:txBody>
      </p:sp>
      <p:pic>
        <p:nvPicPr>
          <p:cNvPr id="4" name="Imagen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74465" y="1264555"/>
            <a:ext cx="5692372" cy="377825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527625" y="5042805"/>
            <a:ext cx="610061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1">
                <a:solidFill>
                  <a:srgbClr val="222222"/>
                </a:solidFill>
                <a:effectLst/>
                <a:latin typeface="Roboto-Regular"/>
              </a:rPr>
              <a:t>La casa de las Conchas de Salamanca es un antiguo palacio urbano de estilo gótico y elementos platerescos. Su construcción se inicia en 1493 y concluyó en 1517. En el interior destacan el patio con arcos mixtilíneos, la escalera y el artesonado.</a:t>
            </a:r>
            <a:endParaRPr lang="es-ES" i="1"/>
          </a:p>
        </p:txBody>
      </p:sp>
    </p:spTree>
    <p:extLst>
      <p:ext uri="{BB962C8B-B14F-4D97-AF65-F5344CB8AC3E}">
        <p14:creationId xmlns:p14="http://schemas.microsoft.com/office/powerpoint/2010/main" val="3796011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49585" y="1264555"/>
            <a:ext cx="3555027" cy="435157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2199595" y="5411823"/>
            <a:ext cx="52560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1">
                <a:solidFill>
                  <a:srgbClr val="222222"/>
                </a:solidFill>
                <a:effectLst/>
                <a:latin typeface="Roboto-Regular"/>
              </a:rPr>
              <a:t>La Clerecía es el nombre que recibe el edificio del antiguo Real Colegio del Espíritu Santo de la Compañía de Jesús, construido en Salamanca entre los s. XVII y s. XVIII. Es de estilo barroco.</a:t>
            </a:r>
            <a:endParaRPr lang="es-ES" i="1"/>
          </a:p>
        </p:txBody>
      </p:sp>
    </p:spTree>
    <p:extLst>
      <p:ext uri="{BB962C8B-B14F-4D97-AF65-F5344CB8AC3E}">
        <p14:creationId xmlns:p14="http://schemas.microsoft.com/office/powerpoint/2010/main" val="325302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19512" y="624110"/>
            <a:ext cx="6941965" cy="377825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592925" y="5282997"/>
            <a:ext cx="610061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1">
                <a:solidFill>
                  <a:srgbClr val="222222"/>
                </a:solidFill>
                <a:effectLst/>
                <a:latin typeface="Roboto-Regular"/>
              </a:rPr>
              <a:t>El convento de San Esteban es un convento dominico situado en la ciudad de Salamanca, en la plaza del Concilio de Trento. </a:t>
            </a:r>
            <a:endParaRPr lang="es-ES" i="1"/>
          </a:p>
        </p:txBody>
      </p:sp>
    </p:spTree>
    <p:extLst>
      <p:ext uri="{BB962C8B-B14F-4D97-AF65-F5344CB8AC3E}">
        <p14:creationId xmlns:p14="http://schemas.microsoft.com/office/powerpoint/2010/main" val="822202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31287" y="624110"/>
            <a:ext cx="5160713" cy="377825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160428" y="5045622"/>
            <a:ext cx="610061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1">
                <a:solidFill>
                  <a:srgbClr val="222222"/>
                </a:solidFill>
                <a:effectLst/>
                <a:latin typeface="Roboto-Regular"/>
              </a:rPr>
              <a:t>La Catedral de la Asunción de la Virgen, llamada popularmente Catedral Nueva, es una de las dos catedrales de la ciudad de Salamanca, en España, junto a la Catedral Vieja. Es la sede de la diócesis de Salamanca.</a:t>
            </a:r>
            <a:endParaRPr lang="es-ES" i="1"/>
          </a:p>
        </p:txBody>
      </p:sp>
    </p:spTree>
    <p:extLst>
      <p:ext uri="{BB962C8B-B14F-4D97-AF65-F5344CB8AC3E}">
        <p14:creationId xmlns:p14="http://schemas.microsoft.com/office/powerpoint/2010/main" val="156874070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15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Espiral</vt:lpstr>
      <vt:lpstr>Patrimonio de la humanidad;Salamanca</vt:lpstr>
      <vt:lpstr>Historia</vt:lpstr>
      <vt:lpstr>Presentación de PowerPoint</vt:lpstr>
      <vt:lpstr>Presentación de PowerPoint</vt:lpstr>
      <vt:lpstr>Presentación de PowerPoint</vt:lpstr>
      <vt:lpstr>Monumentos</vt:lpstr>
      <vt:lpstr>Presentación de PowerPoint</vt:lpstr>
      <vt:lpstr>Presentación de PowerPoint</vt:lpstr>
      <vt:lpstr>Presentación de PowerPoint</vt:lpstr>
      <vt:lpstr>Presentación de PowerPoint</vt:lpstr>
      <vt:lpstr>Historia del lazarillo</vt:lpstr>
      <vt:lpstr>Presentación de PowerPoint</vt:lpstr>
      <vt:lpstr>Presentación de PowerPoint</vt:lpstr>
      <vt:lpstr>Presentación de PowerPoint</vt:lpstr>
      <vt:lpstr>Despedida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Patrimonio de la humanidad;Salamanca</dc:title>
  <cp:revision>7</cp:revision>
  <dcterms:modified xsi:type="dcterms:W3CDTF">2017-02-11T12:52:48Z</dcterms:modified>
</cp:coreProperties>
</file>